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wmf" ContentType="image/x-wmf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3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revisionInfo.xml" ContentType="application/vnd.ms-powerpoint.revisioninfo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6" r:id="rId2"/>
    <p:sldId id="257" r:id="rId3"/>
    <p:sldId id="262" r:id="rId4"/>
    <p:sldId id="263" r:id="rId5"/>
    <p:sldId id="265" r:id="rId6"/>
    <p:sldId id="288" r:id="rId7"/>
    <p:sldId id="266" r:id="rId8"/>
    <p:sldId id="267" r:id="rId9"/>
    <p:sldId id="268" r:id="rId10"/>
    <p:sldId id="269" r:id="rId11"/>
    <p:sldId id="270" r:id="rId12"/>
    <p:sldId id="286" r:id="rId13"/>
    <p:sldId id="271" r:id="rId14"/>
    <p:sldId id="258" r:id="rId15"/>
    <p:sldId id="273" r:id="rId16"/>
    <p:sldId id="260" r:id="rId17"/>
    <p:sldId id="261" r:id="rId18"/>
    <p:sldId id="276" r:id="rId19"/>
    <p:sldId id="287" r:id="rId20"/>
    <p:sldId id="284" r:id="rId21"/>
    <p:sldId id="285" r:id="rId22"/>
    <p:sldId id="278" r:id="rId23"/>
  </p:sldIdLst>
  <p:sldSz cx="9144000" cy="6858000" type="screen4x3"/>
  <p:notesSz cx="9144000" cy="6858000"/>
  <p:defaultTextStyle>
    <a:defPPr>
      <a:defRPr lang="fi-FI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56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D842EE0-F8FD-4453-AF91-CE7CDFA2E1F2}" v="2" dt="2019-03-25T12:09:38.74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6" autoAdjust="0"/>
    <p:restoredTop sz="94660"/>
  </p:normalViewPr>
  <p:slideViewPr>
    <p:cSldViewPr snapToObjects="1">
      <p:cViewPr varScale="1">
        <p:scale>
          <a:sx n="123" d="100"/>
          <a:sy n="123" d="100"/>
        </p:scale>
        <p:origin x="125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66" d="100"/>
          <a:sy n="66" d="100"/>
        </p:scale>
        <p:origin x="-978" y="-102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29DCC3-95E7-4141-B2E1-BD06D5DE8B81}" type="datetimeFigureOut">
              <a:rPr lang="fi-FI" smtClean="0"/>
              <a:t>2.4.2019</a:t>
            </a:fld>
            <a:endParaRPr lang="fi-F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3E3AB7-D253-45D5-8251-5BF0C8D3F992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5697769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03ACC3-DEC5-4178-B920-EA73BD376898}" type="datetimeFigureOut">
              <a:rPr lang="fi-FI" smtClean="0"/>
              <a:t>2.4.2019</a:t>
            </a:fld>
            <a:endParaRPr lang="fi-F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i-FI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466735-46FF-4867-A881-9AB8994D4E6D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8521039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466735-46FF-4867-A881-9AB8994D4E6D}" type="slidenum">
              <a:rPr lang="fi-FI" smtClean="0"/>
              <a:t>1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209394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n kuvan paikkamerkki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Huomautusten paikkamerkki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466735-46FF-4867-A881-9AB8994D4E6D}" type="slidenum">
              <a:rPr lang="fi-FI" smtClean="0"/>
              <a:t>2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6645620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n kuvan paikkamerkki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Huomautusten paikkamerkki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466735-46FF-4867-A881-9AB8994D4E6D}" type="slidenum">
              <a:rPr lang="fi-FI" smtClean="0"/>
              <a:t>22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6121658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/>
            </a:lvl1pPr>
          </a:lstStyle>
          <a:p>
            <a:r>
              <a:rPr lang="fi-FI" dirty="0" err="1"/>
              <a:t>Click</a:t>
            </a:r>
            <a:r>
              <a:rPr lang="fi-FI" dirty="0"/>
              <a:t> to </a:t>
            </a:r>
            <a:r>
              <a:rPr lang="fi-FI" dirty="0" err="1"/>
              <a:t>edit</a:t>
            </a:r>
            <a:r>
              <a:rPr lang="fi-FI" dirty="0"/>
              <a:t> </a:t>
            </a:r>
            <a:r>
              <a:rPr lang="fi-FI" dirty="0" err="1"/>
              <a:t>Master</a:t>
            </a:r>
            <a:r>
              <a:rPr lang="fi-FI" dirty="0"/>
              <a:t> </a:t>
            </a:r>
            <a:r>
              <a:rPr lang="fi-FI" dirty="0" err="1"/>
              <a:t>title</a:t>
            </a:r>
            <a:r>
              <a:rPr lang="fi-FI" dirty="0"/>
              <a:t> </a:t>
            </a:r>
            <a:r>
              <a:rPr lang="fi-FI" dirty="0" err="1"/>
              <a:t>style</a:t>
            </a:r>
            <a:endParaRPr lang="fi-FI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00450"/>
            <a:ext cx="6400800" cy="20383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i-FI" dirty="0" err="1"/>
              <a:t>Click</a:t>
            </a:r>
            <a:r>
              <a:rPr lang="fi-FI" dirty="0"/>
              <a:t> to </a:t>
            </a:r>
            <a:r>
              <a:rPr lang="fi-FI" dirty="0" err="1"/>
              <a:t>edit</a:t>
            </a:r>
            <a:r>
              <a:rPr lang="fi-FI" dirty="0"/>
              <a:t> </a:t>
            </a:r>
            <a:r>
              <a:rPr lang="fi-FI" dirty="0" err="1"/>
              <a:t>Master</a:t>
            </a:r>
            <a:r>
              <a:rPr lang="fi-FI" dirty="0"/>
              <a:t> </a:t>
            </a:r>
            <a:r>
              <a:rPr lang="fi-FI" dirty="0" err="1"/>
              <a:t>subtitle</a:t>
            </a:r>
            <a:r>
              <a:rPr lang="fi-FI" dirty="0"/>
              <a:t> </a:t>
            </a:r>
            <a:r>
              <a:rPr lang="fi-FI" dirty="0" err="1"/>
              <a:t>style</a:t>
            </a:r>
            <a:endParaRPr lang="fi-FI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553200" y="6188075"/>
            <a:ext cx="2133600" cy="2762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CE1DBF-0CA6-4493-A912-7C257F8F16C2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5583779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dirty="0"/>
              <a:t>Click to edit Master text styles</a:t>
            </a:r>
          </a:p>
          <a:p>
            <a:pPr lvl="1"/>
            <a:r>
              <a:rPr lang="fi-FI" dirty="0"/>
              <a:t>Second level</a:t>
            </a:r>
          </a:p>
          <a:p>
            <a:pPr lvl="2"/>
            <a:r>
              <a:rPr lang="fi-FI" dirty="0"/>
              <a:t>Third level</a:t>
            </a:r>
          </a:p>
          <a:p>
            <a:pPr lvl="3"/>
            <a:r>
              <a:rPr lang="fi-FI" dirty="0"/>
              <a:t>Fourth level</a:t>
            </a:r>
          </a:p>
          <a:p>
            <a:pPr lvl="4"/>
            <a:r>
              <a:rPr lang="fi-FI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6325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fld id="{3195F1CF-5388-40DB-A62D-8C2C36B78E40}" type="datetime1">
              <a:rPr lang="fi-FI"/>
              <a:pPr>
                <a:defRPr/>
              </a:pPr>
              <a:t>2.4.2019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188075"/>
            <a:ext cx="2133600" cy="2762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838D10-DAE6-45BB-80A9-DA218B93D68E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6584394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i-FI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fld id="{4977EF65-C65A-49BC-BEF0-BB2C5E851502}" type="datetime1">
              <a:rPr lang="fi-FI"/>
              <a:pPr>
                <a:defRPr/>
              </a:pPr>
              <a:t>2.4.2019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188075"/>
            <a:ext cx="2133600" cy="2762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BFC548-0988-4266-A4FF-103F00AAC10C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3236755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i-FI"/>
              <a:t>Click to edit Master text styles</a:t>
            </a:r>
          </a:p>
          <a:p>
            <a:pPr lvl="1"/>
            <a:r>
              <a:rPr lang="fi-FI"/>
              <a:t>Second level</a:t>
            </a:r>
          </a:p>
          <a:p>
            <a:pPr lvl="2"/>
            <a:r>
              <a:rPr lang="fi-FI"/>
              <a:t>Third level</a:t>
            </a:r>
          </a:p>
          <a:p>
            <a:pPr lvl="3"/>
            <a:r>
              <a:rPr lang="fi-FI"/>
              <a:t>Fourth level</a:t>
            </a:r>
          </a:p>
          <a:p>
            <a:pPr lvl="4"/>
            <a:r>
              <a:rPr lang="fi-FI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i-FI"/>
              <a:t>Click to edit Master text styles</a:t>
            </a:r>
          </a:p>
          <a:p>
            <a:pPr lvl="1"/>
            <a:r>
              <a:rPr lang="fi-FI"/>
              <a:t>Second level</a:t>
            </a:r>
          </a:p>
          <a:p>
            <a:pPr lvl="2"/>
            <a:r>
              <a:rPr lang="fi-FI"/>
              <a:t>Third level</a:t>
            </a:r>
          </a:p>
          <a:p>
            <a:pPr lvl="3"/>
            <a:r>
              <a:rPr lang="fi-FI"/>
              <a:t>Fourth level</a:t>
            </a:r>
          </a:p>
          <a:p>
            <a:pPr lvl="4"/>
            <a:r>
              <a:rPr lang="fi-FI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fld id="{D13DF9D8-8F52-4B9F-87DB-8D1CA3BDDA91}" type="datetime1">
              <a:rPr lang="fi-FI"/>
              <a:pPr>
                <a:defRPr/>
              </a:pPr>
              <a:t>2.4.2019</a:t>
            </a:fld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188075"/>
            <a:ext cx="2133600" cy="2762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17D9A5-2E94-493D-BCED-ADBCD1809874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9329892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i-FI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i-FI"/>
              <a:t>Click to edit Master text styles</a:t>
            </a:r>
          </a:p>
          <a:p>
            <a:pPr lvl="1"/>
            <a:r>
              <a:rPr lang="fi-FI"/>
              <a:t>Second level</a:t>
            </a:r>
          </a:p>
          <a:p>
            <a:pPr lvl="2"/>
            <a:r>
              <a:rPr lang="fi-FI"/>
              <a:t>Third level</a:t>
            </a:r>
          </a:p>
          <a:p>
            <a:pPr lvl="3"/>
            <a:r>
              <a:rPr lang="fi-FI"/>
              <a:t>Fourth level</a:t>
            </a:r>
          </a:p>
          <a:p>
            <a:pPr lvl="4"/>
            <a:r>
              <a:rPr lang="fi-FI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i-FI"/>
              <a:t>Click to edit Master text styles</a:t>
            </a:r>
          </a:p>
          <a:p>
            <a:pPr lvl="1"/>
            <a:r>
              <a:rPr lang="fi-FI"/>
              <a:t>Second level</a:t>
            </a:r>
          </a:p>
          <a:p>
            <a:pPr lvl="2"/>
            <a:r>
              <a:rPr lang="fi-FI"/>
              <a:t>Third level</a:t>
            </a:r>
          </a:p>
          <a:p>
            <a:pPr lvl="3"/>
            <a:r>
              <a:rPr lang="fi-FI"/>
              <a:t>Fourth level</a:t>
            </a:r>
          </a:p>
          <a:p>
            <a:pPr lvl="4"/>
            <a:r>
              <a:rPr lang="fi-FI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fld id="{A728DE23-A116-42E1-B279-118B9E7D5993}" type="datetime1">
              <a:rPr lang="fi-FI"/>
              <a:pPr>
                <a:defRPr/>
              </a:pPr>
              <a:t>2.4.2019</a:t>
            </a:fld>
            <a:endParaRPr lang="fi-F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188075"/>
            <a:ext cx="2133600" cy="2762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09E6F4-C006-4B5D-AE6C-0DE70892116B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076662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fld id="{AA3E3476-6E2F-4D03-B53E-7C91E1E4450E}" type="datetime1">
              <a:rPr lang="fi-FI"/>
              <a:pPr>
                <a:defRPr/>
              </a:pPr>
              <a:t>2.4.2019</a:t>
            </a:fld>
            <a:endParaRPr lang="fi-F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188075"/>
            <a:ext cx="2133600" cy="2762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78D8E2-3432-4119-A2E5-D7ABE6077DDD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56126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fld id="{F4729BA2-90D6-42D2-8E6F-DCC8DA83B984}" type="datetime1">
              <a:rPr lang="fi-FI"/>
              <a:pPr>
                <a:defRPr/>
              </a:pPr>
              <a:t>2.4.2019</a:t>
            </a:fld>
            <a:endParaRPr lang="fi-F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188075"/>
            <a:ext cx="2133600" cy="2762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D58598-770E-44E3-B9E4-A5608BF1E95F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199663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i-FI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i-FI"/>
              <a:t>Click to edit Master text styles</a:t>
            </a:r>
          </a:p>
          <a:p>
            <a:pPr lvl="1"/>
            <a:r>
              <a:rPr lang="fi-FI"/>
              <a:t>Second level</a:t>
            </a:r>
          </a:p>
          <a:p>
            <a:pPr lvl="2"/>
            <a:r>
              <a:rPr lang="fi-FI"/>
              <a:t>Third level</a:t>
            </a:r>
          </a:p>
          <a:p>
            <a:pPr lvl="3"/>
            <a:r>
              <a:rPr lang="fi-FI"/>
              <a:t>Fourth level</a:t>
            </a:r>
          </a:p>
          <a:p>
            <a:pPr lvl="4"/>
            <a:r>
              <a:rPr lang="fi-FI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fld id="{0CE2A5BC-D7D5-4381-B2A3-73A17F616F0C}" type="datetime1">
              <a:rPr lang="fi-FI"/>
              <a:pPr>
                <a:defRPr/>
              </a:pPr>
              <a:t>2.4.2019</a:t>
            </a:fld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188075"/>
            <a:ext cx="2133600" cy="2762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6F3740-DFF3-4123-93E7-0A29DB0D8B04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591165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i-FI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i-FI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fld id="{7AD15A85-8E87-4797-8FC2-C05CFF2D3372}" type="datetime1">
              <a:rPr lang="fi-FI"/>
              <a:pPr>
                <a:defRPr/>
              </a:pPr>
              <a:t>2.4.2019</a:t>
            </a:fld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188075"/>
            <a:ext cx="2133600" cy="2762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E0929F-3120-434D-8A91-134845915EA3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6171214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i-FI"/>
              <a:t>Click to edit Master text styles</a:t>
            </a:r>
          </a:p>
          <a:p>
            <a:pPr lvl="1"/>
            <a:r>
              <a:rPr lang="fi-FI"/>
              <a:t>Second level</a:t>
            </a:r>
          </a:p>
          <a:p>
            <a:pPr lvl="2"/>
            <a:r>
              <a:rPr lang="fi-FI"/>
              <a:t>Third level</a:t>
            </a:r>
          </a:p>
          <a:p>
            <a:pPr lvl="3"/>
            <a:r>
              <a:rPr lang="fi-FI"/>
              <a:t>Fourth level</a:t>
            </a:r>
          </a:p>
          <a:p>
            <a:pPr lvl="4"/>
            <a:r>
              <a:rPr lang="fi-FI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fld id="{24D77A8F-4851-44FC-B63A-FEA594EEB7D5}" type="datetime1">
              <a:rPr lang="fi-FI"/>
              <a:pPr>
                <a:defRPr/>
              </a:pPr>
              <a:t>2.4.2019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188075"/>
            <a:ext cx="2133600" cy="2762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1E458C-72E6-4E9F-8E92-207A9DE15449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221437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i-FI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i-FI"/>
              <a:t>Click to edit Master text styles</a:t>
            </a:r>
          </a:p>
          <a:p>
            <a:pPr lvl="1"/>
            <a:r>
              <a:rPr lang="fi-FI"/>
              <a:t>Second level</a:t>
            </a:r>
          </a:p>
          <a:p>
            <a:pPr lvl="2"/>
            <a:r>
              <a:rPr lang="fi-FI"/>
              <a:t>Third level</a:t>
            </a:r>
          </a:p>
          <a:p>
            <a:pPr lvl="3"/>
            <a:r>
              <a:rPr lang="fi-FI"/>
              <a:t>Fourth level</a:t>
            </a:r>
          </a:p>
          <a:p>
            <a:pPr lvl="4"/>
            <a:r>
              <a:rPr lang="fi-FI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fld id="{0F6CE455-0021-4032-9918-A8FA9A8F06C4}" type="datetime1">
              <a:rPr lang="fi-FI"/>
              <a:pPr>
                <a:defRPr/>
              </a:pPr>
              <a:t>2.4.2019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188075"/>
            <a:ext cx="2133600" cy="2762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2D7C2A-C711-4F11-8C4A-9F6F86381C13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167088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CO2raportti_palkki_rgb.pn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984625"/>
            <a:ext cx="8839200" cy="310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6096000" cy="94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i-FI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371600"/>
            <a:ext cx="822960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i-FI"/>
              <a:t>Click to edit Master text styles</a:t>
            </a:r>
          </a:p>
          <a:p>
            <a:pPr lvl="1"/>
            <a:r>
              <a:rPr lang="fi-FI"/>
              <a:t>Second level</a:t>
            </a:r>
          </a:p>
          <a:p>
            <a:pPr lvl="2"/>
            <a:r>
              <a:rPr lang="fi-FI"/>
              <a:t>Third level</a:t>
            </a:r>
          </a:p>
          <a:p>
            <a:pPr lvl="3"/>
            <a:r>
              <a:rPr lang="fi-FI"/>
              <a:t>Fourth level</a:t>
            </a:r>
          </a:p>
          <a:p>
            <a:pPr lvl="4"/>
            <a:r>
              <a:rPr lang="fi-FI"/>
              <a:t>Fifth level</a:t>
            </a:r>
          </a:p>
        </p:txBody>
      </p:sp>
      <p:sp>
        <p:nvSpPr>
          <p:cNvPr id="7" name="TextBox 6"/>
          <p:cNvSpPr txBox="1"/>
          <p:nvPr userDrawn="1"/>
        </p:nvSpPr>
        <p:spPr>
          <a:xfrm>
            <a:off x="457200" y="6188075"/>
            <a:ext cx="3581400" cy="276225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>
              <a:defRPr/>
            </a:pPr>
            <a:r>
              <a:rPr lang="fi-FI" sz="1200" dirty="0">
                <a:solidFill>
                  <a:schemeClr val="bg1"/>
                </a:solidFill>
              </a:rPr>
              <a:t>CO2-raportti | 2019</a:t>
            </a:r>
          </a:p>
        </p:txBody>
      </p:sp>
      <p:pic>
        <p:nvPicPr>
          <p:cNvPr id="1031" name="Picture 8" descr="CO2raportti_logo_RGB_iso.jpg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274638"/>
            <a:ext cx="2005013" cy="71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400" b="1" kern="1200">
          <a:solidFill>
            <a:srgbClr val="205685"/>
          </a:solidFill>
          <a:latin typeface="+mj-lt"/>
          <a:ea typeface="ＭＳ Ｐゴシック" charset="-128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205685"/>
          </a:solidFill>
          <a:latin typeface="Calibri" charset="0"/>
          <a:ea typeface="ＭＳ Ｐゴシック" charset="-128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205685"/>
          </a:solidFill>
          <a:latin typeface="Calibri" charset="0"/>
          <a:ea typeface="ＭＳ Ｐゴシック" charset="-128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205685"/>
          </a:solidFill>
          <a:latin typeface="Calibri" charset="0"/>
          <a:ea typeface="ＭＳ Ｐゴシック" charset="-128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205685"/>
          </a:solidFill>
          <a:latin typeface="Calibri" charset="0"/>
          <a:ea typeface="ＭＳ Ｐゴシック" charset="-128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3400" b="1">
          <a:solidFill>
            <a:srgbClr val="205685"/>
          </a:solidFill>
          <a:latin typeface="Calibri" charset="0"/>
          <a:ea typeface="ＭＳ Ｐゴシック" charset="-128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3400" b="1">
          <a:solidFill>
            <a:srgbClr val="205685"/>
          </a:solidFill>
          <a:latin typeface="Calibri" charset="0"/>
          <a:ea typeface="ＭＳ Ｐゴシック" charset="-128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3400" b="1">
          <a:solidFill>
            <a:srgbClr val="205685"/>
          </a:solidFill>
          <a:latin typeface="Calibri" charset="0"/>
          <a:ea typeface="ＭＳ Ｐゴシック" charset="-128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3400" b="1">
          <a:solidFill>
            <a:srgbClr val="205685"/>
          </a:solidFill>
          <a:latin typeface="Calibri" charset="0"/>
          <a:ea typeface="ＭＳ Ｐゴシック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23528" y="1772816"/>
            <a:ext cx="4176464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4" name="Title 1"/>
          <p:cNvSpPr>
            <a:spLocks noGrp="1"/>
          </p:cNvSpPr>
          <p:nvPr>
            <p:ph type="ctrTitle"/>
          </p:nvPr>
        </p:nvSpPr>
        <p:spPr>
          <a:xfrm>
            <a:off x="611560" y="404664"/>
            <a:ext cx="6336704" cy="1470025"/>
          </a:xfrm>
        </p:spPr>
        <p:txBody>
          <a:bodyPr/>
          <a:lstStyle/>
          <a:p>
            <a:pPr algn="l" eaLnBrk="1" hangingPunct="1"/>
            <a:r>
              <a:rPr lang="fi-FI"/>
              <a:t>SIILINJÄRVEN </a:t>
            </a:r>
            <a:r>
              <a:rPr lang="fi-FI" dirty="0"/>
              <a:t>KASVIHUONEKAASUPÄÄSTÖT</a:t>
            </a:r>
            <a:br>
              <a:rPr lang="fi-FI"/>
            </a:br>
            <a:r>
              <a:rPr lang="fi-FI"/>
              <a:t>2017</a:t>
            </a:r>
            <a:br>
              <a:rPr lang="fi-FI" dirty="0"/>
            </a:br>
            <a:r>
              <a:rPr lang="fi-FI" dirty="0"/>
              <a:t>ENNAKKOTIETO VUODELTA 2018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5915000" cy="944562"/>
          </a:xfrm>
        </p:spPr>
        <p:txBody>
          <a:bodyPr/>
          <a:lstStyle/>
          <a:p>
            <a:pPr eaLnBrk="1" hangingPunct="1"/>
            <a:r>
              <a:rPr lang="fi-FI" sz="3600" dirty="0"/>
              <a:t>Päästölaskennan sektorit</a:t>
            </a:r>
            <a:endParaRPr lang="fi-FI" dirty="0"/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>
          <a:xfrm>
            <a:off x="755576" y="1260764"/>
            <a:ext cx="7931224" cy="4419600"/>
          </a:xfrm>
        </p:spPr>
        <p:txBody>
          <a:bodyPr/>
          <a:lstStyle/>
          <a:p>
            <a:pPr eaLnBrk="1" hangingPunct="1"/>
            <a:r>
              <a:rPr lang="fi-FI" dirty="0"/>
              <a:t>Kuluttajien sähkönkulutus</a:t>
            </a:r>
          </a:p>
          <a:p>
            <a:pPr eaLnBrk="1" hangingPunct="1"/>
            <a:r>
              <a:rPr lang="fi-FI" dirty="0"/>
              <a:t>Rakennusten lämmitys 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fi-FI" dirty="0"/>
              <a:t>Sähkölämmitys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fi-FI" dirty="0"/>
              <a:t>Maalämpö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fi-FI" dirty="0"/>
              <a:t>Kaukolämpö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fi-FI" dirty="0"/>
              <a:t>Erillislämmitys</a:t>
            </a:r>
          </a:p>
          <a:p>
            <a:pPr eaLnBrk="1" hangingPunct="1"/>
            <a:r>
              <a:rPr lang="fi-FI" dirty="0"/>
              <a:t>Teollisuus ja työkoneet</a:t>
            </a:r>
          </a:p>
          <a:p>
            <a:pPr eaLnBrk="1" hangingPunct="1"/>
            <a:r>
              <a:rPr lang="fi-FI" dirty="0"/>
              <a:t>Liikenne</a:t>
            </a:r>
          </a:p>
          <a:p>
            <a:pPr eaLnBrk="1" hangingPunct="1"/>
            <a:r>
              <a:rPr lang="fi-FI" dirty="0"/>
              <a:t>Maatalous</a:t>
            </a:r>
          </a:p>
          <a:p>
            <a:pPr eaLnBrk="1" hangingPunct="1"/>
            <a:r>
              <a:rPr lang="fi-FI" dirty="0"/>
              <a:t>Jätehuolto</a:t>
            </a:r>
          </a:p>
          <a:p>
            <a:pPr eaLnBrk="1" hangingPunct="1"/>
            <a:r>
              <a:rPr lang="fi-FI" dirty="0"/>
              <a:t>Maankäyttö</a:t>
            </a:r>
          </a:p>
          <a:p>
            <a:pPr eaLnBrk="1" hangingPunct="1"/>
            <a:endParaRPr lang="fi-FI" dirty="0"/>
          </a:p>
          <a:p>
            <a:pPr eaLnBrk="1" hangingPunct="1"/>
            <a:endParaRPr lang="fi-FI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323850" y="274638"/>
            <a:ext cx="6551613" cy="944562"/>
          </a:xfrm>
        </p:spPr>
        <p:txBody>
          <a:bodyPr/>
          <a:lstStyle/>
          <a:p>
            <a:pPr eaLnBrk="1" hangingPunct="1"/>
            <a:r>
              <a:rPr lang="fi-FI" sz="3600" dirty="0"/>
              <a:t>Sähkönkulutus eri sektoreilla</a:t>
            </a:r>
            <a:endParaRPr lang="fi-FI" dirty="0"/>
          </a:p>
        </p:txBody>
      </p:sp>
      <p:sp>
        <p:nvSpPr>
          <p:cNvPr id="19459" name="Rectangle 4"/>
          <p:cNvSpPr>
            <a:spLocks noChangeArrowheads="1"/>
          </p:cNvSpPr>
          <p:nvPr/>
        </p:nvSpPr>
        <p:spPr bwMode="auto">
          <a:xfrm>
            <a:off x="1600516" y="3881068"/>
            <a:ext cx="770485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fi-FI" sz="1400" dirty="0"/>
              <a:t>Sähkönkulutuksen jakautuminen eri sektoreille Siilinjärvellä vuonna 2017.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CD20312-A172-44E0-A399-7EAF27DCD2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62119" y="2688240"/>
            <a:ext cx="13068237" cy="134671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323850" y="274638"/>
            <a:ext cx="6551613" cy="944562"/>
          </a:xfrm>
        </p:spPr>
        <p:txBody>
          <a:bodyPr/>
          <a:lstStyle/>
          <a:p>
            <a:pPr eaLnBrk="1" hangingPunct="1"/>
            <a:r>
              <a:rPr lang="fi-FI" sz="3600" dirty="0"/>
              <a:t>Sähkönkulutuksen päästöt </a:t>
            </a:r>
            <a:endParaRPr lang="fi-FI" dirty="0"/>
          </a:p>
        </p:txBody>
      </p:sp>
      <p:sp>
        <p:nvSpPr>
          <p:cNvPr id="20483" name="Rectangle 4"/>
          <p:cNvSpPr>
            <a:spLocks noChangeArrowheads="1"/>
          </p:cNvSpPr>
          <p:nvPr/>
        </p:nvSpPr>
        <p:spPr bwMode="auto">
          <a:xfrm>
            <a:off x="1151620" y="5257275"/>
            <a:ext cx="684076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i-FI" sz="1400" dirty="0"/>
              <a:t>Kuluttajien sähkönkulutuksen päästöjen kehitys Siilinjärvellä vuosina 2017–2018. Vuoden 2018 tieto on ennakkotieto.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1B1D7A-9498-4AAB-82CD-BC273B1394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3473" y="1333353"/>
            <a:ext cx="5037054" cy="392392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323850" y="274638"/>
            <a:ext cx="6551613" cy="944562"/>
          </a:xfrm>
        </p:spPr>
        <p:txBody>
          <a:bodyPr/>
          <a:lstStyle/>
          <a:p>
            <a:pPr eaLnBrk="1" hangingPunct="1"/>
            <a:r>
              <a:rPr lang="fi-FI" sz="3600"/>
              <a:t>Rakennusten lämmityksen päästöt Siilinjärvellä</a:t>
            </a:r>
          </a:p>
        </p:txBody>
      </p:sp>
      <p:sp>
        <p:nvSpPr>
          <p:cNvPr id="22531" name="Rectangle 4"/>
          <p:cNvSpPr>
            <a:spLocks noChangeArrowheads="1"/>
          </p:cNvSpPr>
          <p:nvPr/>
        </p:nvSpPr>
        <p:spPr bwMode="auto">
          <a:xfrm>
            <a:off x="1619672" y="5362576"/>
            <a:ext cx="590465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i-FI" sz="1400" dirty="0"/>
              <a:t>Rakennusten lämmityksen päästöt Siilinjärvellä vuosina 2017–2018. Vuoden 2018 tieto on ennakkotieto.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59A282-3623-44DD-820F-FDCDE25D42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9025" y="1667971"/>
            <a:ext cx="6245949" cy="352205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925EAE-8EE9-4566-9D1D-F63B8EC68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Teollisuus ja työkoneet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7F50CA7-3875-41D9-B4AF-7FF4A66054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68867" y="1219200"/>
            <a:ext cx="6206266" cy="41395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C03836E-E41B-47A7-AAC8-4366FD3F8321}"/>
              </a:ext>
            </a:extLst>
          </p:cNvPr>
          <p:cNvSpPr/>
          <p:nvPr/>
        </p:nvSpPr>
        <p:spPr>
          <a:xfrm>
            <a:off x="2286000" y="5366350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i-FI" sz="1400" dirty="0"/>
              <a:t>Teollisuuden ja työkoneiden sekä teollisuuden sähkönkulutuksen päästöt Siilinjärvellä vuonna 2017.</a:t>
            </a:r>
          </a:p>
        </p:txBody>
      </p:sp>
    </p:spTree>
    <p:extLst>
      <p:ext uri="{BB962C8B-B14F-4D97-AF65-F5344CB8AC3E}">
        <p14:creationId xmlns:p14="http://schemas.microsoft.com/office/powerpoint/2010/main" val="3716085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323850" y="274638"/>
            <a:ext cx="6551613" cy="944562"/>
          </a:xfrm>
        </p:spPr>
        <p:txBody>
          <a:bodyPr/>
          <a:lstStyle/>
          <a:p>
            <a:pPr eaLnBrk="1" hangingPunct="1"/>
            <a:r>
              <a:rPr lang="fi-FI" sz="3600"/>
              <a:t>Liikenteen päästöt Siilinjärvellä</a:t>
            </a:r>
          </a:p>
        </p:txBody>
      </p:sp>
      <p:sp>
        <p:nvSpPr>
          <p:cNvPr id="23555" name="Rectangle 4"/>
          <p:cNvSpPr>
            <a:spLocks noChangeArrowheads="1"/>
          </p:cNvSpPr>
          <p:nvPr/>
        </p:nvSpPr>
        <p:spPr bwMode="auto">
          <a:xfrm>
            <a:off x="539552" y="5222875"/>
            <a:ext cx="806489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i-FI" sz="1400" dirty="0"/>
              <a:t>Siilinjärven liikenteen päästöt vuonna 2017-2018. Vesi-, raide- ja lentoliikenteen vuoden 2018 ennakkotietona on vuoden 2017 tieto. Tieliikenteen vuoden 2018 ennakkotieto perustuu liikennemäärien muutoksiin kunnan alueella.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3435BB-E17D-4AF4-B67D-A3130F05E9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8455" y="1231676"/>
            <a:ext cx="3687090" cy="383799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323850" y="274638"/>
            <a:ext cx="6551613" cy="944562"/>
          </a:xfrm>
        </p:spPr>
        <p:txBody>
          <a:bodyPr/>
          <a:lstStyle/>
          <a:p>
            <a:pPr eaLnBrk="1" hangingPunct="1"/>
            <a:r>
              <a:rPr lang="fi-FI" sz="3600"/>
              <a:t>Maatalouden päästöjen jakautuminen Siilinjärvellä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259632" y="5379938"/>
            <a:ext cx="662473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i-FI" sz="1400" dirty="0"/>
              <a:t>Maatalouden päästöjen osuus kokonaispäästöistä (ilman teollisuutta) Siilinjärvellä vuonna 2017 ja sektorin jakautuminen eri päästölähteisiin.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8E10C2E-0688-41AE-B142-23F9A51698F4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714500" y="1524000"/>
            <a:ext cx="5715000" cy="3810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323850" y="274638"/>
            <a:ext cx="6551613" cy="944562"/>
          </a:xfrm>
        </p:spPr>
        <p:txBody>
          <a:bodyPr/>
          <a:lstStyle/>
          <a:p>
            <a:pPr eaLnBrk="1" hangingPunct="1"/>
            <a:r>
              <a:rPr lang="fi-FI" sz="3600"/>
              <a:t>Maatalouden päästöt Siilinjärvellä</a:t>
            </a:r>
          </a:p>
        </p:txBody>
      </p:sp>
      <p:sp>
        <p:nvSpPr>
          <p:cNvPr id="25603" name="Rectangle 4"/>
          <p:cNvSpPr>
            <a:spLocks noChangeArrowheads="1"/>
          </p:cNvSpPr>
          <p:nvPr/>
        </p:nvSpPr>
        <p:spPr bwMode="auto">
          <a:xfrm>
            <a:off x="1691680" y="5354635"/>
            <a:ext cx="576063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i-FI" sz="1400" dirty="0"/>
              <a:t>Maatalouden päästöjen kehitys Siilinjärvellä vuosina 2017–2018.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B38377-9BE1-43A2-8905-7839CA53F5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8503" y="1725682"/>
            <a:ext cx="6373705" cy="340663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323850" y="274638"/>
            <a:ext cx="6551613" cy="944562"/>
          </a:xfrm>
        </p:spPr>
        <p:txBody>
          <a:bodyPr/>
          <a:lstStyle/>
          <a:p>
            <a:pPr eaLnBrk="1" hangingPunct="1"/>
            <a:r>
              <a:rPr lang="fi-FI" sz="3600"/>
              <a:t>Jätehuollon päästöjen jakautuminen Siilinjärvellä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547664" y="5301208"/>
            <a:ext cx="633670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i-FI" sz="1400" dirty="0"/>
              <a:t>Jätehuollon päästöjen osuus kokonaispäästöistä (ilman teollisuutta) Siilinjärvellä vuonna 2017 ja sektorin jakautuminen eri päästölähteisiin.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27AC2C-0038-49B3-B8EF-16C81589A3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7474" y="1625214"/>
            <a:ext cx="5309052" cy="3607571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323850" y="274638"/>
            <a:ext cx="6551613" cy="944562"/>
          </a:xfrm>
        </p:spPr>
        <p:txBody>
          <a:bodyPr/>
          <a:lstStyle/>
          <a:p>
            <a:pPr eaLnBrk="1" hangingPunct="1"/>
            <a:r>
              <a:rPr lang="fi-FI" sz="3600"/>
              <a:t>Jätehuollon päästöt Siilinjärvellä</a:t>
            </a:r>
          </a:p>
        </p:txBody>
      </p:sp>
      <p:sp>
        <p:nvSpPr>
          <p:cNvPr id="27651" name="Rectangle 4"/>
          <p:cNvSpPr>
            <a:spLocks noChangeArrowheads="1"/>
          </p:cNvSpPr>
          <p:nvPr/>
        </p:nvSpPr>
        <p:spPr bwMode="auto">
          <a:xfrm>
            <a:off x="1799691" y="5371253"/>
            <a:ext cx="554461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i-FI" sz="1400" dirty="0"/>
              <a:t>Jätehuollon päästöjen kehitys Siilinjärvellä vuosina 2017–2018. Vuoden 2018 ennakkotietona on vuoden 2017 tieto.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AAD058-6F07-4849-9256-8F0AA9832F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6411" y="1511292"/>
            <a:ext cx="6011177" cy="3816427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528392-BFFD-41DD-9367-49B9BDA78A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Maankäyttö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3CA58FE-1FC6-4C6F-BA8B-15A82E4EA7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73101" y="1792082"/>
            <a:ext cx="5797798" cy="3273836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C5F3187-6735-4F4C-BCE9-53DE70A16E88}"/>
              </a:ext>
            </a:extLst>
          </p:cNvPr>
          <p:cNvSpPr/>
          <p:nvPr/>
        </p:nvSpPr>
        <p:spPr>
          <a:xfrm>
            <a:off x="2286000" y="5239163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i-FI" sz="1400" dirty="0"/>
              <a:t>Puuston ja maaperän kasvihuonekaasupäästöt ja nielut Siilinjärvellä vuonna 2014.</a:t>
            </a:r>
          </a:p>
        </p:txBody>
      </p:sp>
    </p:spTree>
    <p:extLst>
      <p:ext uri="{BB962C8B-B14F-4D97-AF65-F5344CB8AC3E}">
        <p14:creationId xmlns:p14="http://schemas.microsoft.com/office/powerpoint/2010/main" val="28798831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>
          <a:xfrm>
            <a:off x="323850" y="274638"/>
            <a:ext cx="6551613" cy="944562"/>
          </a:xfrm>
        </p:spPr>
        <p:txBody>
          <a:bodyPr/>
          <a:lstStyle/>
          <a:p>
            <a:pPr eaLnBrk="1" hangingPunct="1"/>
            <a:r>
              <a:rPr lang="fi-FI" sz="3600" dirty="0"/>
              <a:t>Energian loppukulutus </a:t>
            </a:r>
          </a:p>
        </p:txBody>
      </p:sp>
      <p:sp>
        <p:nvSpPr>
          <p:cNvPr id="28675" name="Rectangle 4"/>
          <p:cNvSpPr>
            <a:spLocks noChangeArrowheads="1"/>
          </p:cNvSpPr>
          <p:nvPr/>
        </p:nvSpPr>
        <p:spPr bwMode="auto">
          <a:xfrm>
            <a:off x="283739" y="5115774"/>
            <a:ext cx="856895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i-FI" sz="1400" dirty="0"/>
              <a:t>Energian loppukulutuksen jakautuminen eri sektoreille Siilinjärvellä vuonna 2017 ilman muita liikennemuotoja. Energian loppukulutus ei sisällä maalämmön lämpöpumppujen tuottamaa uusiutuvaa energiaa, mutta sisältää niiden käyttämän sähkön.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3E6DAD-6658-4F4E-A770-A5631FC3FD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0967" y="1282561"/>
            <a:ext cx="4614496" cy="375059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i-FI" sz="3600"/>
              <a:t>Päästöjen jakautuminen eri sektoreille Siilinjärvellä</a:t>
            </a:r>
            <a:endParaRPr lang="fi-FI"/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323528" y="5363718"/>
            <a:ext cx="849694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i-FI" sz="1400" dirty="0"/>
              <a:t>Siilinjärven kasvihuonekaasujen päästöjen jakautuminen eri sektoreille vuonna 2017.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74A840-B123-49F7-AB7A-7768A60A34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5947" y="1503713"/>
            <a:ext cx="4952105" cy="3850573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323850" y="274638"/>
            <a:ext cx="6551613" cy="944562"/>
          </a:xfrm>
        </p:spPr>
        <p:txBody>
          <a:bodyPr/>
          <a:lstStyle/>
          <a:p>
            <a:pPr eaLnBrk="1" hangingPunct="1"/>
            <a:r>
              <a:rPr lang="fi-FI" sz="3600"/>
              <a:t>Päästöjen kehitys sektoreittain</a:t>
            </a:r>
          </a:p>
        </p:txBody>
      </p:sp>
      <p:sp>
        <p:nvSpPr>
          <p:cNvPr id="29699" name="Rectangle 4"/>
          <p:cNvSpPr>
            <a:spLocks noChangeArrowheads="1"/>
          </p:cNvSpPr>
          <p:nvPr/>
        </p:nvSpPr>
        <p:spPr bwMode="auto">
          <a:xfrm>
            <a:off x="624160" y="5377189"/>
            <a:ext cx="789567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i-FI" sz="1400" dirty="0"/>
              <a:t>Päästöt sektoreittain Siilinjärvellä vuosina 2017–2018.</a:t>
            </a:r>
            <a:r>
              <a:rPr lang="fi-FI" sz="1400" i="1" dirty="0"/>
              <a:t> </a:t>
            </a:r>
            <a:r>
              <a:rPr lang="fi-FI" sz="1400" dirty="0"/>
              <a:t>Vuoden 2018 tieto on ennakkotieto. Teollisuuden päästöille ei ole esitetty ennakkotietoa.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04E6A3-84DB-4D61-8EFF-7EB2A23254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4470" y="1844824"/>
            <a:ext cx="7295057" cy="3415641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323850" y="274638"/>
            <a:ext cx="6551613" cy="944562"/>
          </a:xfrm>
        </p:spPr>
        <p:txBody>
          <a:bodyPr/>
          <a:lstStyle/>
          <a:p>
            <a:pPr eaLnBrk="1" hangingPunct="1"/>
            <a:r>
              <a:rPr lang="fi-FI" sz="3600"/>
              <a:t>Asukaskohtaisten päästöjen vertailu keskimääräiseen kuntaan</a:t>
            </a:r>
            <a:endParaRPr lang="fi-FI"/>
          </a:p>
        </p:txBody>
      </p:sp>
      <p:sp>
        <p:nvSpPr>
          <p:cNvPr id="17411" name="Rectangle 4"/>
          <p:cNvSpPr>
            <a:spLocks noChangeArrowheads="1"/>
          </p:cNvSpPr>
          <p:nvPr/>
        </p:nvSpPr>
        <p:spPr bwMode="auto">
          <a:xfrm>
            <a:off x="899592" y="5373688"/>
            <a:ext cx="741682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fi-FI" sz="1400" dirty="0"/>
              <a:t>Asukaskohtaisten päästöjen vertailu keskimääräiseen CO2-raportin kuntaan vuonna 2017.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6F262AA-BBBD-41F7-B9BD-B15251570736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714500" y="1524000"/>
            <a:ext cx="5715000" cy="38100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323850" y="274638"/>
            <a:ext cx="6551613" cy="944562"/>
          </a:xfrm>
        </p:spPr>
        <p:txBody>
          <a:bodyPr/>
          <a:lstStyle/>
          <a:p>
            <a:pPr eaLnBrk="1" hangingPunct="1"/>
            <a:r>
              <a:rPr lang="fi-FI" sz="3600"/>
              <a:t>Saman kokoluokan kuntien päästövertailu</a:t>
            </a:r>
            <a:endParaRPr lang="fi-FI"/>
          </a:p>
        </p:txBody>
      </p:sp>
      <p:sp>
        <p:nvSpPr>
          <p:cNvPr id="18435" name="Rectangle 4"/>
          <p:cNvSpPr>
            <a:spLocks noChangeArrowheads="1"/>
          </p:cNvSpPr>
          <p:nvPr/>
        </p:nvSpPr>
        <p:spPr bwMode="auto">
          <a:xfrm>
            <a:off x="990501" y="5262890"/>
            <a:ext cx="678199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i-FI" sz="1400" dirty="0"/>
              <a:t>CO2-raportissa mukana olevien 10 000-25 000 asukkaan kuntien asukaskohtaiset päästöt vuonna 2017 ilman teollisuutta ja muita liikennemuotoja.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68DEE8-5926-4470-BF09-EFB9630E64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7474" y="1622522"/>
            <a:ext cx="5309052" cy="3612956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>
          <a:xfrm>
            <a:off x="323850" y="274638"/>
            <a:ext cx="6551613" cy="944562"/>
          </a:xfrm>
        </p:spPr>
        <p:txBody>
          <a:bodyPr/>
          <a:lstStyle/>
          <a:p>
            <a:pPr eaLnBrk="1" hangingPunct="1"/>
            <a:r>
              <a:rPr lang="fi-FI" sz="3600"/>
              <a:t>Saman maakunnan kuntien vertailu</a:t>
            </a:r>
          </a:p>
        </p:txBody>
      </p:sp>
      <p:sp>
        <p:nvSpPr>
          <p:cNvPr id="30723" name="Rectangle 4"/>
          <p:cNvSpPr>
            <a:spLocks noChangeArrowheads="1"/>
          </p:cNvSpPr>
          <p:nvPr/>
        </p:nvSpPr>
        <p:spPr bwMode="auto">
          <a:xfrm>
            <a:off x="1331640" y="5291236"/>
            <a:ext cx="648072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i-FI" sz="1400" dirty="0"/>
              <a:t>Pohjois-Savon kuntien asukaskohtaiset päästöt vuonna 2017 ilman teollisuutta ja muita liikennemuotoja.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7018FA-60DF-48D7-B800-1135D0AAD7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2367" y="1418062"/>
            <a:ext cx="5439266" cy="370157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785D4C-62CE-4881-8800-ED14DC8B7E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6096000" cy="944562"/>
          </a:xfrm>
        </p:spPr>
        <p:txBody>
          <a:bodyPr/>
          <a:lstStyle/>
          <a:p>
            <a:r>
              <a:rPr lang="fi-FI"/>
              <a:t>Kunnan oma toiminta</a:t>
            </a:r>
            <a:endParaRPr lang="fi-FI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FF6D7BF-D6A2-4D32-A1D1-CACAC2D274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50644" y="1340768"/>
            <a:ext cx="6255038" cy="385300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91F3FC5-96AC-440C-891E-218D95536BF8}"/>
              </a:ext>
            </a:extLst>
          </p:cNvPr>
          <p:cNvSpPr/>
          <p:nvPr/>
        </p:nvSpPr>
        <p:spPr>
          <a:xfrm>
            <a:off x="2132856" y="5363343"/>
            <a:ext cx="487828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i-FI" sz="1400" dirty="0"/>
              <a:t>Siilinjärven kunnan oman toiminnan päästöt vuonna 2017.</a:t>
            </a:r>
          </a:p>
        </p:txBody>
      </p:sp>
    </p:spTree>
    <p:extLst>
      <p:ext uri="{BB962C8B-B14F-4D97-AF65-F5344CB8AC3E}">
        <p14:creationId xmlns:p14="http://schemas.microsoft.com/office/powerpoint/2010/main" val="1284676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323850" y="274638"/>
            <a:ext cx="6551613" cy="944562"/>
          </a:xfrm>
        </p:spPr>
        <p:txBody>
          <a:bodyPr/>
          <a:lstStyle/>
          <a:p>
            <a:pPr eaLnBrk="1" hangingPunct="1"/>
            <a:r>
              <a:rPr lang="fi-FI" sz="3200" dirty="0"/>
              <a:t>Asukaskohtaisten päästöjen vertailu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B9E2FBD-95D0-4633-B37D-19C5D8699B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027018"/>
            <a:ext cx="8064896" cy="4880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5149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B60B1-0074-410F-A41A-00F73AD4D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err="1"/>
              <a:t>Kokonaispäästöjen</a:t>
            </a:r>
            <a:r>
              <a:rPr lang="en-US" dirty="0"/>
              <a:t> </a:t>
            </a:r>
            <a:r>
              <a:rPr lang="en-US" dirty="0" err="1"/>
              <a:t>vertailu</a:t>
            </a:r>
            <a:endParaRPr lang="en-FI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1ECB1E-165E-40BB-8BD0-983BB91185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115922"/>
            <a:ext cx="7920880" cy="4793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3279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>
          <a:xfrm>
            <a:off x="1187450" y="2708275"/>
            <a:ext cx="6553200" cy="944563"/>
          </a:xfrm>
        </p:spPr>
        <p:txBody>
          <a:bodyPr/>
          <a:lstStyle/>
          <a:p>
            <a:pPr eaLnBrk="1" hangingPunct="1"/>
            <a:r>
              <a:rPr lang="fi-FI" sz="3600"/>
              <a:t>Kiitos mielenkiinnosta!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Asiakirja" ma:contentTypeID="0x010100E379860F9BD5FE479FA34A06E527FCB2" ma:contentTypeVersion="10" ma:contentTypeDescription="Luo uusi asiakirja." ma:contentTypeScope="" ma:versionID="0513b963c8dffd5ee2c7cc243b5778f7">
  <xsd:schema xmlns:xsd="http://www.w3.org/2001/XMLSchema" xmlns:xs="http://www.w3.org/2001/XMLSchema" xmlns:p="http://schemas.microsoft.com/office/2006/metadata/properties" xmlns:ns2="59d90eac-f167-4628-a2f5-42d7c026b22a" xmlns:ns3="bd72a01f-6751-4fb0-b2c5-aa0e206fff25" targetNamespace="http://schemas.microsoft.com/office/2006/metadata/properties" ma:root="true" ma:fieldsID="52bcb55ae0531fa787a6fb68e5bb93b3" ns2:_="" ns3:_="">
    <xsd:import namespace="59d90eac-f167-4628-a2f5-42d7c026b22a"/>
    <xsd:import namespace="bd72a01f-6751-4fb0-b2c5-aa0e206fff25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d90eac-f167-4628-a2f5-42d7c026b22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Jaettu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Jakamisen tiedot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72a01f-6751-4fb0-b2c5-aa0e206fff2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4" nillable="true" ma:displayName="MediaServiceLocation" ma:internalName="MediaServiceLocation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Sisältölaji"/>
        <xsd:element ref="dc:title" minOccurs="0" maxOccurs="1" ma:index="4" ma:displayName="Otsikk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09FDDFD-9A49-4B77-B2D7-88D99CAD6DD2}"/>
</file>

<file path=customXml/itemProps2.xml><?xml version="1.0" encoding="utf-8"?>
<ds:datastoreItem xmlns:ds="http://schemas.openxmlformats.org/officeDocument/2006/customXml" ds:itemID="{BF4FCF96-CCAB-4F1E-96BC-B1EF5A90CB75}"/>
</file>

<file path=customXml/itemProps3.xml><?xml version="1.0" encoding="utf-8"?>
<ds:datastoreItem xmlns:ds="http://schemas.openxmlformats.org/officeDocument/2006/customXml" ds:itemID="{D5832CF9-849F-45C4-B641-A4B75622E067}"/>
</file>

<file path=docProps/app.xml><?xml version="1.0" encoding="utf-8"?>
<Properties xmlns="http://schemas.openxmlformats.org/officeDocument/2006/extended-properties" xmlns:vt="http://schemas.openxmlformats.org/officeDocument/2006/docPropsVTypes">
  <TotalTime>328</TotalTime>
  <Words>330</Words>
  <Application>Microsoft Office PowerPoint</Application>
  <PresentationFormat>Näytössä katseltava diaesitys (4:3)</PresentationFormat>
  <Paragraphs>53</Paragraphs>
  <Slides>22</Slides>
  <Notes>3</Notes>
  <HiddenSlides>0</HiddenSlides>
  <MMClips>0</MMClips>
  <ScaleCrop>false</ScaleCrop>
  <HeadingPairs>
    <vt:vector size="6" baseType="variant">
      <vt:variant>
        <vt:lpstr>Käytetyt fontit</vt:lpstr>
      </vt:variant>
      <vt:variant>
        <vt:i4>2</vt:i4>
      </vt:variant>
      <vt:variant>
        <vt:lpstr>Teema</vt:lpstr>
      </vt:variant>
      <vt:variant>
        <vt:i4>1</vt:i4>
      </vt:variant>
      <vt:variant>
        <vt:lpstr>Dian otsikot</vt:lpstr>
      </vt:variant>
      <vt:variant>
        <vt:i4>22</vt:i4>
      </vt:variant>
    </vt:vector>
  </HeadingPairs>
  <TitlesOfParts>
    <vt:vector size="25" baseType="lpstr">
      <vt:lpstr>Arial</vt:lpstr>
      <vt:lpstr>Calibri</vt:lpstr>
      <vt:lpstr>Office Theme</vt:lpstr>
      <vt:lpstr>SIILINJÄRVEN KASVIHUONEKAASUPÄÄSTÖT 2017 ENNAKKOTIETO VUODELTA 2018</vt:lpstr>
      <vt:lpstr>Päästölaskennan sektorit</vt:lpstr>
      <vt:lpstr>Sähkönkulutus eri sektoreilla</vt:lpstr>
      <vt:lpstr>Sähkönkulutuksen päästöt </vt:lpstr>
      <vt:lpstr>Rakennusten lämmityksen päästöt Siilinjärvellä</vt:lpstr>
      <vt:lpstr>Teollisuus ja työkoneet</vt:lpstr>
      <vt:lpstr>Liikenteen päästöt Siilinjärvellä</vt:lpstr>
      <vt:lpstr>Maatalouden päästöjen jakautuminen Siilinjärvellä</vt:lpstr>
      <vt:lpstr>Maatalouden päästöt Siilinjärvellä</vt:lpstr>
      <vt:lpstr>Jätehuollon päästöjen jakautuminen Siilinjärvellä</vt:lpstr>
      <vt:lpstr>Jätehuollon päästöt Siilinjärvellä</vt:lpstr>
      <vt:lpstr>Maankäyttö</vt:lpstr>
      <vt:lpstr>Energian loppukulutus </vt:lpstr>
      <vt:lpstr>Päästöjen jakautuminen eri sektoreille Siilinjärvellä</vt:lpstr>
      <vt:lpstr>Päästöjen kehitys sektoreittain</vt:lpstr>
      <vt:lpstr>Asukaskohtaisten päästöjen vertailu keskimääräiseen kuntaan</vt:lpstr>
      <vt:lpstr>Saman kokoluokan kuntien päästövertailu</vt:lpstr>
      <vt:lpstr>Saman maakunnan kuntien vertailu</vt:lpstr>
      <vt:lpstr>Kunnan oma toiminta</vt:lpstr>
      <vt:lpstr>Asukaskohtaisten päästöjen vertailu</vt:lpstr>
      <vt:lpstr>Kokonaispäästöjen vertailu</vt:lpstr>
      <vt:lpstr>Kiitos mielenkiinnosta!</vt:lpstr>
    </vt:vector>
  </TitlesOfParts>
  <Company>AC-mainos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TR</dc:creator>
  <cp:lastModifiedBy>Laura Leppänen</cp:lastModifiedBy>
  <cp:revision>145</cp:revision>
  <dcterms:created xsi:type="dcterms:W3CDTF">2012-01-31T11:24:38Z</dcterms:created>
  <dcterms:modified xsi:type="dcterms:W3CDTF">2019-04-02T12:08:58Z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0x010100E379860F9BD5FE479FA34A06E527FCB2</vt:lpwstr>
  </property>
</Properties>
</file>